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182D-FDAC-4F9E-B859-51AEB78676BE}" type="datetimeFigureOut">
              <a:rPr lang="ar-IQ" smtClean="0"/>
              <a:t>05/11/1442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614C91-2612-4813-BD2A-BC8F55AC925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182D-FDAC-4F9E-B859-51AEB78676BE}" type="datetimeFigureOut">
              <a:rPr lang="ar-IQ" smtClean="0"/>
              <a:t>05/11/1442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4C91-2612-4813-BD2A-BC8F55AC925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182D-FDAC-4F9E-B859-51AEB78676BE}" type="datetimeFigureOut">
              <a:rPr lang="ar-IQ" smtClean="0"/>
              <a:t>05/11/1442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4C91-2612-4813-BD2A-BC8F55AC925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182D-FDAC-4F9E-B859-51AEB78676BE}" type="datetimeFigureOut">
              <a:rPr lang="ar-IQ" smtClean="0"/>
              <a:t>05/11/1442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614C91-2612-4813-BD2A-BC8F55AC925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182D-FDAC-4F9E-B859-51AEB78676BE}" type="datetimeFigureOut">
              <a:rPr lang="ar-IQ" smtClean="0"/>
              <a:t>05/11/1442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4C91-2612-4813-BD2A-BC8F55AC925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182D-FDAC-4F9E-B859-51AEB78676BE}" type="datetimeFigureOut">
              <a:rPr lang="ar-IQ" smtClean="0"/>
              <a:t>05/11/1442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4C91-2612-4813-BD2A-BC8F55AC925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182D-FDAC-4F9E-B859-51AEB78676BE}" type="datetimeFigureOut">
              <a:rPr lang="ar-IQ" smtClean="0"/>
              <a:t>05/11/1442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2614C91-2612-4813-BD2A-BC8F55AC9254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182D-FDAC-4F9E-B859-51AEB78676BE}" type="datetimeFigureOut">
              <a:rPr lang="ar-IQ" smtClean="0"/>
              <a:t>05/11/1442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4C91-2612-4813-BD2A-BC8F55AC925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182D-FDAC-4F9E-B859-51AEB78676BE}" type="datetimeFigureOut">
              <a:rPr lang="ar-IQ" smtClean="0"/>
              <a:t>05/11/1442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4C91-2612-4813-BD2A-BC8F55AC925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182D-FDAC-4F9E-B859-51AEB78676BE}" type="datetimeFigureOut">
              <a:rPr lang="ar-IQ" smtClean="0"/>
              <a:t>05/11/1442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4C91-2612-4813-BD2A-BC8F55AC925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182D-FDAC-4F9E-B859-51AEB78676BE}" type="datetimeFigureOut">
              <a:rPr lang="ar-IQ" smtClean="0"/>
              <a:t>05/11/1442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4C91-2612-4813-BD2A-BC8F55AC9254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E3182D-FDAC-4F9E-B859-51AEB78676BE}" type="datetimeFigureOut">
              <a:rPr lang="ar-IQ" smtClean="0"/>
              <a:t>05/11/1442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614C91-2612-4813-BD2A-BC8F55AC9254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52400" y="304800"/>
            <a:ext cx="8763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IQ" sz="28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838200" y="381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جامعة البصرة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كلية التربية للبنات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قسم العلوم التربوية والنفسية 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343891" y="43434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المحاضرة العاشرة  </a:t>
            </a:r>
          </a:p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 الكورس الثاني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52400" y="2286000"/>
            <a:ext cx="876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محاضرات مادة الاحصاء الاستدلالي </a:t>
            </a:r>
            <a:r>
              <a:rPr lang="ar-IQ" sz="3200" b="1" dirty="0" smtClean="0">
                <a:solidFill>
                  <a:srgbClr val="FF0000"/>
                </a:solidFill>
              </a:rPr>
              <a:t>–اختبار مربع </a:t>
            </a:r>
            <a:r>
              <a:rPr lang="ar-IQ" sz="3200" b="1" dirty="0" err="1" smtClean="0">
                <a:solidFill>
                  <a:srgbClr val="FF0000"/>
                </a:solidFill>
              </a:rPr>
              <a:t>كاي</a:t>
            </a:r>
            <a:r>
              <a:rPr lang="ar-IQ" sz="3200" b="1" dirty="0" smtClean="0">
                <a:solidFill>
                  <a:srgbClr val="FF0000"/>
                </a:solidFill>
              </a:rPr>
              <a:t> للاستقلالية  </a:t>
            </a:r>
            <a:r>
              <a:rPr lang="ar-IQ" sz="3200" b="1" dirty="0" smtClean="0">
                <a:solidFill>
                  <a:srgbClr val="FF0000"/>
                </a:solidFill>
              </a:rPr>
              <a:t>- المرحلة الثالثة </a:t>
            </a:r>
            <a:r>
              <a:rPr lang="ar-IQ" sz="3200" b="1" dirty="0" smtClean="0">
                <a:solidFill>
                  <a:srgbClr val="FF0000"/>
                </a:solidFill>
              </a:rPr>
              <a:t>–</a:t>
            </a:r>
          </a:p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 </a:t>
            </a:r>
            <a:r>
              <a:rPr lang="ar-IQ" sz="3200" b="1" dirty="0" err="1" smtClean="0">
                <a:solidFill>
                  <a:srgbClr val="FF0000"/>
                </a:solidFill>
              </a:rPr>
              <a:t>م.م</a:t>
            </a:r>
            <a:r>
              <a:rPr lang="ar-IQ" sz="3200" b="1" dirty="0" smtClean="0">
                <a:solidFill>
                  <a:srgbClr val="FF0000"/>
                </a:solidFill>
              </a:rPr>
              <a:t>. نداء قاسم محمد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56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67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52400" y="304800"/>
            <a:ext cx="8763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IQ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ربع نص 4"/>
              <p:cNvSpPr txBox="1"/>
              <p:nvPr/>
            </p:nvSpPr>
            <p:spPr>
              <a:xfrm>
                <a:off x="838200" y="381000"/>
                <a:ext cx="7315200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ar-IQ" sz="3200" b="1" i="1" dirty="0" smtClean="0">
                    <a:solidFill>
                      <a:srgbClr val="FF0000"/>
                    </a:solidFill>
                  </a:rPr>
                  <a:t>اختبار مربع </a:t>
                </a:r>
                <a:r>
                  <a:rPr lang="ar-IQ" sz="3200" b="1" i="1" dirty="0" err="1" smtClean="0">
                    <a:solidFill>
                      <a:srgbClr val="FF0000"/>
                    </a:solidFill>
                  </a:rPr>
                  <a:t>كاي</a:t>
                </a:r>
                <a:r>
                  <a:rPr lang="ar-IQ" sz="3200" b="1" i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ar-IQ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ar-IQ" sz="3200" b="1" i="1" dirty="0" smtClean="0">
                    <a:solidFill>
                      <a:srgbClr val="FF0000"/>
                    </a:solidFill>
                  </a:rPr>
                  <a:t> للاستقلالية </a:t>
                </a:r>
                <a:endParaRPr lang="en-US" sz="3200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1000"/>
                <a:ext cx="7315200" cy="595932"/>
              </a:xfrm>
              <a:prstGeom prst="rect">
                <a:avLst/>
              </a:prstGeom>
              <a:blipFill rotWithShape="1">
                <a:blip r:embed="rId2"/>
                <a:stretch>
                  <a:fillRect t="-12371" b="-3195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ربع نص 5"/>
              <p:cNvSpPr txBox="1"/>
              <p:nvPr/>
            </p:nvSpPr>
            <p:spPr>
              <a:xfrm>
                <a:off x="152400" y="2286000"/>
                <a:ext cx="8915400" cy="1952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IQ" sz="2000" dirty="0" smtClean="0">
                    <a:solidFill>
                      <a:schemeClr val="tx1"/>
                    </a:solidFill>
                  </a:rPr>
                  <a:t>يعتبر اختبار مربع </a:t>
                </a:r>
                <a:r>
                  <a:rPr lang="ar-IQ" sz="2000" dirty="0" err="1" smtClean="0">
                    <a:solidFill>
                      <a:schemeClr val="tx1"/>
                    </a:solidFill>
                  </a:rPr>
                  <a:t>كاي</a:t>
                </a:r>
                <a:r>
                  <a:rPr lang="ar-IQ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ar-IQ" sz="2000" dirty="0" smtClean="0">
                    <a:solidFill>
                      <a:schemeClr val="tx1"/>
                    </a:solidFill>
                  </a:rPr>
                  <a:t> من الاختبارات </a:t>
                </a:r>
                <a:r>
                  <a:rPr lang="ar-IQ" sz="2000" dirty="0" err="1" smtClean="0">
                    <a:solidFill>
                      <a:schemeClr val="tx1"/>
                    </a:solidFill>
                  </a:rPr>
                  <a:t>اللامعلمية</a:t>
                </a:r>
                <a:r>
                  <a:rPr lang="ar-IQ" sz="2000" dirty="0" smtClean="0">
                    <a:solidFill>
                      <a:schemeClr val="tx1"/>
                    </a:solidFill>
                  </a:rPr>
                  <a:t> .</a:t>
                </a:r>
              </a:p>
              <a:p>
                <a:endParaRPr lang="ar-IQ" sz="2000" dirty="0" smtClean="0">
                  <a:solidFill>
                    <a:schemeClr val="tx1"/>
                  </a:solidFill>
                </a:endParaRPr>
              </a:p>
              <a:p>
                <a:r>
                  <a:rPr lang="ar-IQ" sz="2000" dirty="0" smtClean="0">
                    <a:solidFill>
                      <a:schemeClr val="tx1"/>
                    </a:solidFill>
                  </a:rPr>
                  <a:t>في </a:t>
                </a:r>
                <a:r>
                  <a:rPr lang="ar-IQ" sz="2000" dirty="0" smtClean="0">
                    <a:solidFill>
                      <a:schemeClr val="tx1"/>
                    </a:solidFill>
                  </a:rPr>
                  <a:t>اختبار مربع </a:t>
                </a:r>
                <a:r>
                  <a:rPr lang="ar-IQ" sz="2000" dirty="0" err="1" smtClean="0">
                    <a:solidFill>
                      <a:schemeClr val="tx1"/>
                    </a:solidFill>
                  </a:rPr>
                  <a:t>كاي</a:t>
                </a:r>
                <a:r>
                  <a:rPr lang="ar-IQ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ar-IQ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sz="2000" dirty="0" smtClean="0">
                    <a:solidFill>
                      <a:schemeClr val="tx1"/>
                    </a:solidFill>
                  </a:rPr>
                  <a:t> للاستقلالية يوجد متغيرين عشوائيين على </a:t>
                </a:r>
              </a:p>
              <a:p>
                <a:endParaRPr lang="ar-IQ" sz="2000" dirty="0" smtClean="0">
                  <a:solidFill>
                    <a:schemeClr val="tx1"/>
                  </a:solidFill>
                </a:endParaRPr>
              </a:p>
              <a:p>
                <a:r>
                  <a:rPr lang="ar-IQ" sz="2000" dirty="0" smtClean="0">
                    <a:solidFill>
                      <a:schemeClr val="tx1"/>
                    </a:solidFill>
                  </a:rPr>
                  <a:t>على الاقل والمطلوب هو البحث عن وجود علاقة بينهما ذات دلالة معنوية</a:t>
                </a:r>
              </a:p>
              <a:p>
                <a:pPr algn="r"/>
                <a:r>
                  <a:rPr lang="ar-IQ" sz="2000" dirty="0" smtClean="0">
                    <a:solidFill>
                      <a:schemeClr val="tx1"/>
                    </a:solidFill>
                  </a:rPr>
                  <a:t>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مربع ن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286000"/>
                <a:ext cx="8915400" cy="1952971"/>
              </a:xfrm>
              <a:prstGeom prst="rect">
                <a:avLst/>
              </a:prstGeom>
              <a:blipFill rotWithShape="1">
                <a:blip r:embed="rId3"/>
                <a:stretch>
                  <a:fillRect t="-1250" r="-615" b="-468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20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52400" y="304800"/>
            <a:ext cx="8763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IQ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ربع نص 1"/>
              <p:cNvSpPr txBox="1"/>
              <p:nvPr/>
            </p:nvSpPr>
            <p:spPr>
              <a:xfrm>
                <a:off x="304800" y="381000"/>
                <a:ext cx="8534400" cy="9638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IQ" sz="2800" dirty="0" smtClean="0">
                    <a:solidFill>
                      <a:srgbClr val="FF0000"/>
                    </a:solidFill>
                  </a:rPr>
                  <a:t>خطوات </a:t>
                </a:r>
                <a:r>
                  <a:rPr lang="ar-IQ" sz="2800" dirty="0" smtClean="0">
                    <a:solidFill>
                      <a:srgbClr val="FF0000"/>
                    </a:solidFill>
                  </a:rPr>
                  <a:t>اختبار مربع </a:t>
                </a:r>
                <a:r>
                  <a:rPr lang="ar-IQ" sz="2800" dirty="0" err="1" smtClean="0">
                    <a:solidFill>
                      <a:srgbClr val="FF0000"/>
                    </a:solidFill>
                  </a:rPr>
                  <a:t>كاي</a:t>
                </a:r>
                <a:r>
                  <a:rPr lang="ar-IQ" sz="28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ar-IQ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ar-IQ" sz="28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ar-IQ" sz="2800" dirty="0" smtClean="0">
                    <a:solidFill>
                      <a:srgbClr val="FF0000"/>
                    </a:solidFill>
                  </a:rPr>
                  <a:t>للاستقلالية</a:t>
                </a:r>
              </a:p>
              <a:p>
                <a:pPr algn="ctr"/>
                <a:r>
                  <a:rPr lang="ar-IQ" sz="2800" dirty="0" smtClean="0"/>
                  <a:t> </a:t>
                </a:r>
                <a:endParaRPr lang="ar-IQ" sz="2800" dirty="0"/>
              </a:p>
            </p:txBody>
          </p:sp>
        </mc:Choice>
        <mc:Fallback>
          <p:sp>
            <p:nvSpPr>
              <p:cNvPr id="2" name="مربع نص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"/>
                <a:ext cx="8534400" cy="963854"/>
              </a:xfrm>
              <a:prstGeom prst="rect">
                <a:avLst/>
              </a:prstGeom>
              <a:blipFill rotWithShape="1">
                <a:blip r:embed="rId2"/>
                <a:stretch>
                  <a:fillRect t="-5696" b="-1645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مربع نص 7"/>
          <p:cNvSpPr txBox="1"/>
          <p:nvPr/>
        </p:nvSpPr>
        <p:spPr>
          <a:xfrm>
            <a:off x="478325" y="1497254"/>
            <a:ext cx="8534400" cy="9638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IQ" sz="2800" dirty="0" smtClean="0">
              <a:solidFill>
                <a:schemeClr val="tx1"/>
              </a:solidFill>
            </a:endParaRPr>
          </a:p>
          <a:p>
            <a:pPr algn="ctr"/>
            <a:r>
              <a:rPr lang="ar-IQ" sz="2800" dirty="0" smtClean="0"/>
              <a:t> </a:t>
            </a:r>
            <a:endParaRPr lang="ar-IQ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مربع نص 8"/>
              <p:cNvSpPr txBox="1"/>
              <p:nvPr/>
            </p:nvSpPr>
            <p:spPr>
              <a:xfrm>
                <a:off x="0" y="1616044"/>
                <a:ext cx="9012725" cy="420256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457200" indent="-457200">
                  <a:buFont typeface="Wingdings" pitchFamily="2" charset="2"/>
                  <a:buChar char="Ø"/>
                </a:pPr>
                <a:endParaRPr lang="ar-IQ" sz="2800" dirty="0" smtClean="0"/>
              </a:p>
              <a:p>
                <a:pPr marL="457200" indent="-457200">
                  <a:buFont typeface="Wingdings" pitchFamily="2" charset="2"/>
                  <a:buChar char="Ø"/>
                </a:pPr>
                <a:r>
                  <a:rPr lang="ar-IQ" sz="2800" dirty="0" smtClean="0"/>
                  <a:t> </a:t>
                </a:r>
                <a:r>
                  <a:rPr lang="ar-IQ" sz="2000" dirty="0" smtClean="0"/>
                  <a:t>كتابة فروض المسألة </a:t>
                </a:r>
              </a:p>
              <a:p>
                <a:pPr marL="457200" indent="-457200">
                  <a:buFont typeface="Wingdings" pitchFamily="2" charset="2"/>
                  <a:buChar char="Ø"/>
                </a:pPr>
                <a:r>
                  <a:rPr lang="ar-IQ" sz="2000" dirty="0" smtClean="0"/>
                  <a:t>ايجاد مجموع كل صف وكل عمود </a:t>
                </a:r>
              </a:p>
              <a:p>
                <a:pPr marL="457200" indent="-457200">
                  <a:buFont typeface="Wingdings" pitchFamily="2" charset="2"/>
                  <a:buChar char="Ø"/>
                </a:pPr>
                <a:r>
                  <a:rPr lang="ar-IQ" sz="2000" dirty="0" smtClean="0"/>
                  <a:t>وضع جدول القيم المتوقعة لكل مشاهدة </a:t>
                </a:r>
                <a:r>
                  <a:rPr lang="ar-IQ" sz="2000" dirty="0" err="1" smtClean="0"/>
                  <a:t>بأستخدام</a:t>
                </a:r>
                <a:r>
                  <a:rPr lang="ar-IQ" sz="2000" dirty="0" smtClean="0"/>
                  <a:t> القانون التالي :                                                              القيمة المتوقعة =(مجموع العمود*مجموع الصف )/المجموع الكلي للمشاهدات حيث ان </a:t>
                </a:r>
                <a:r>
                  <a:rPr lang="en-US" sz="2000" dirty="0" smtClean="0"/>
                  <a:t>E</a:t>
                </a:r>
                <a:r>
                  <a:rPr lang="ar-IQ" sz="2000" dirty="0" smtClean="0"/>
                  <a:t> تمثل القيم المتوقعة </a:t>
                </a:r>
              </a:p>
              <a:p>
                <a:pPr marL="457200" indent="-457200">
                  <a:buFont typeface="Wingdings" pitchFamily="2" charset="2"/>
                  <a:buChar char="Ø"/>
                </a:pPr>
                <a:r>
                  <a:rPr lang="ar-IQ" sz="2000" dirty="0" smtClean="0"/>
                  <a:t>حساب القيمة المحسوبة لمربع </a:t>
                </a:r>
                <a:r>
                  <a:rPr lang="ar-IQ" sz="2000" dirty="0" err="1" smtClean="0"/>
                  <a:t>كاي</a:t>
                </a:r>
                <a:r>
                  <a:rPr lang="ar-IQ" sz="2000" dirty="0" smtClean="0"/>
                  <a:t> </a:t>
                </a:r>
                <a:r>
                  <a:rPr lang="ar-IQ" sz="2000" dirty="0" err="1" smtClean="0"/>
                  <a:t>بأستخدام</a:t>
                </a:r>
                <a:r>
                  <a:rPr lang="ar-IQ" sz="2000" dirty="0" smtClean="0"/>
                  <a:t> المعادلة التالية  :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ar-IQ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𝑂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𝐸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000" dirty="0" smtClean="0"/>
                  <a:t> </a:t>
                </a:r>
                <a:r>
                  <a:rPr lang="ar-IQ" sz="2000" dirty="0" smtClean="0"/>
                  <a:t>  حيث ان </a:t>
                </a:r>
                <a:r>
                  <a:rPr lang="en-US" sz="2000" dirty="0" smtClean="0"/>
                  <a:t>O</a:t>
                </a:r>
                <a:r>
                  <a:rPr lang="ar-IQ" sz="2000" dirty="0" smtClean="0"/>
                  <a:t> تمثل قيم المشاهدة الحقيقية وان </a:t>
                </a:r>
                <a:r>
                  <a:rPr lang="en-US" sz="2000" dirty="0" smtClean="0"/>
                  <a:t>E</a:t>
                </a:r>
                <a:r>
                  <a:rPr lang="ar-IQ" sz="2000" dirty="0" smtClean="0"/>
                  <a:t> تمثل القيم المتوقعة لكل مشاهدة .</a:t>
                </a:r>
              </a:p>
              <a:p>
                <a:pPr marL="457200" indent="-457200">
                  <a:buFont typeface="Wingdings" pitchFamily="2" charset="2"/>
                  <a:buChar char="Ø"/>
                </a:pPr>
                <a:r>
                  <a:rPr lang="ar-IQ" sz="2000" dirty="0" smtClean="0"/>
                  <a:t>ايجاد القيم الجدولية من جدول مربع </a:t>
                </a:r>
                <a:r>
                  <a:rPr lang="ar-IQ" sz="2000" dirty="0" err="1" smtClean="0"/>
                  <a:t>كاي</a:t>
                </a:r>
                <a:r>
                  <a:rPr lang="ar-IQ" sz="2000" dirty="0" smtClean="0"/>
                  <a:t> حسب مستوى المعنوية ودرجة الحرية حيث ان درجة الحرية =(عدد الصفوف -1)*(عدد الاعمدة -1)</a:t>
                </a:r>
              </a:p>
              <a:p>
                <a:pPr marL="457200" indent="-457200">
                  <a:buFont typeface="Wingdings" pitchFamily="2" charset="2"/>
                  <a:buChar char="Ø"/>
                </a:pPr>
                <a:r>
                  <a:rPr lang="ar-IQ" sz="2000" dirty="0" smtClean="0"/>
                  <a:t>مقارنة القيمة الم</a:t>
                </a:r>
              </a:p>
            </p:txBody>
          </p:sp>
        </mc:Choice>
        <mc:Fallback>
          <p:sp>
            <p:nvSpPr>
              <p:cNvPr id="9" name="مربع نص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16044"/>
                <a:ext cx="9012725" cy="4202561"/>
              </a:xfrm>
              <a:prstGeom prst="rect">
                <a:avLst/>
              </a:prstGeom>
              <a:blipFill rotWithShape="1">
                <a:blip r:embed="rId3"/>
                <a:stretch>
                  <a:fillRect l="-38227" r="-1218" b="-174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3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52400" y="304800"/>
            <a:ext cx="8763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IQ" sz="28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838200" y="381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جامعة البصرة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كلية التربية للبنات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قسم العلوم التربوية والنفسية 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52400" y="22860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محاضرات مادة الاحصاء الاستدلالي – الانحدار الخطي البسيط  –تمرين  - المرحلة الثالثة – </a:t>
            </a:r>
            <a:r>
              <a:rPr lang="ar-IQ" sz="3200" b="1" dirty="0" err="1" smtClean="0">
                <a:solidFill>
                  <a:srgbClr val="FF0000"/>
                </a:solidFill>
              </a:rPr>
              <a:t>م.م</a:t>
            </a:r>
            <a:r>
              <a:rPr lang="ar-IQ" sz="3200" b="1" dirty="0" smtClean="0">
                <a:solidFill>
                  <a:srgbClr val="FF0000"/>
                </a:solidFill>
              </a:rPr>
              <a:t>. نداء قاسم محمد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343891" y="43434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المحاضرة العاشرة  </a:t>
            </a:r>
          </a:p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 الكورس الثاني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52400" y="304800"/>
            <a:ext cx="8763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IQ" sz="28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838200" y="381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جامعة البصرة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كلية التربية للبنات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قسم العلوم التربوية والنفسية 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52400" y="22860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محاضرات مادة الاحصاء الاستدلالي – الانحدار الخطي البسيط  –تمرين  - المرحلة الثالثة – </a:t>
            </a:r>
            <a:r>
              <a:rPr lang="ar-IQ" sz="3200" b="1" dirty="0" err="1" smtClean="0">
                <a:solidFill>
                  <a:srgbClr val="FF0000"/>
                </a:solidFill>
              </a:rPr>
              <a:t>م.م</a:t>
            </a:r>
            <a:r>
              <a:rPr lang="ar-IQ" sz="3200" b="1" dirty="0" smtClean="0">
                <a:solidFill>
                  <a:srgbClr val="FF0000"/>
                </a:solidFill>
              </a:rPr>
              <a:t>. نداء قاسم محمد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343891" y="43434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المحاضرة العاشرة  </a:t>
            </a:r>
          </a:p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 الكورس الثاني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91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52400" y="304800"/>
            <a:ext cx="8763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IQ" sz="28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838200" y="381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جامعة البصرة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كلية التربية للبنات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قسم العلوم التربوية والنفسية 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52400" y="22860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محاضرات مادة الاحصاء الاستدلالي – الانحدار الخطي البسيط  –تمرين  - المرحلة الثالثة – </a:t>
            </a:r>
            <a:r>
              <a:rPr lang="ar-IQ" sz="3200" b="1" dirty="0" err="1" smtClean="0">
                <a:solidFill>
                  <a:srgbClr val="FF0000"/>
                </a:solidFill>
              </a:rPr>
              <a:t>م.م</a:t>
            </a:r>
            <a:r>
              <a:rPr lang="ar-IQ" sz="3200" b="1" dirty="0" smtClean="0">
                <a:solidFill>
                  <a:srgbClr val="FF0000"/>
                </a:solidFill>
              </a:rPr>
              <a:t>. نداء قاسم محمد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343891" y="43434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المحاضرة العاشرة  </a:t>
            </a:r>
          </a:p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 الكورس الثاني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52400" y="304800"/>
            <a:ext cx="8763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IQ" sz="28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838200" y="381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جامعة البصرة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كلية التربية للبنات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قسم العلوم التربوية والنفسية 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52400" y="22860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محاضرات مادة الاحصاء الاستدلالي – الانحدار الخطي البسيط  –تمرين  - المرحلة الثالثة – </a:t>
            </a:r>
            <a:r>
              <a:rPr lang="ar-IQ" sz="3200" b="1" dirty="0" err="1" smtClean="0">
                <a:solidFill>
                  <a:srgbClr val="FF0000"/>
                </a:solidFill>
              </a:rPr>
              <a:t>م.م</a:t>
            </a:r>
            <a:r>
              <a:rPr lang="ar-IQ" sz="3200" b="1" dirty="0" smtClean="0">
                <a:solidFill>
                  <a:srgbClr val="FF0000"/>
                </a:solidFill>
              </a:rPr>
              <a:t>. نداء قاسم محمد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343891" y="43434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المحاضرة العاشرة  </a:t>
            </a:r>
          </a:p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 الكورس الثاني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6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52400" y="304800"/>
            <a:ext cx="8763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IQ" sz="28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838200" y="381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جامعة البصرة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كلية التربية للبنات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قسم العلوم التربوية والنفسية 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52400" y="22860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محاضرات مادة الاحصاء الاستدلالي – الانحدار الخطي البسيط  –تمرين  - المرحلة الثالثة – </a:t>
            </a:r>
            <a:r>
              <a:rPr lang="ar-IQ" sz="3200" b="1" dirty="0" err="1" smtClean="0">
                <a:solidFill>
                  <a:srgbClr val="FF0000"/>
                </a:solidFill>
              </a:rPr>
              <a:t>م.م</a:t>
            </a:r>
            <a:r>
              <a:rPr lang="ar-IQ" sz="3200" b="1" dirty="0" smtClean="0">
                <a:solidFill>
                  <a:srgbClr val="FF0000"/>
                </a:solidFill>
              </a:rPr>
              <a:t>. نداء قاسم محمد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343891" y="43434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المحاضرة العاشرة  </a:t>
            </a:r>
          </a:p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 الكورس الثاني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71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52400" y="304800"/>
            <a:ext cx="8763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IQ" sz="28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838200" y="381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جامعة البصرة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كلية التربية للبنات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قسم العلوم التربوية والنفسية 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52400" y="2286000"/>
            <a:ext cx="876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محاضرات مادة الاحصاء الاستدلالي </a:t>
            </a:r>
            <a:r>
              <a:rPr lang="ar-IQ" sz="3200" b="1" dirty="0" smtClean="0">
                <a:solidFill>
                  <a:srgbClr val="FF0000"/>
                </a:solidFill>
              </a:rPr>
              <a:t>–اختبار مربع </a:t>
            </a:r>
            <a:r>
              <a:rPr lang="ar-IQ" sz="3200" b="1" dirty="0" err="1" smtClean="0">
                <a:solidFill>
                  <a:srgbClr val="FF0000"/>
                </a:solidFill>
              </a:rPr>
              <a:t>كاي</a:t>
            </a:r>
            <a:r>
              <a:rPr lang="ar-IQ" sz="3200" b="1" dirty="0" smtClean="0">
                <a:solidFill>
                  <a:srgbClr val="FF0000"/>
                </a:solidFill>
              </a:rPr>
              <a:t> للاستقلالية  </a:t>
            </a:r>
            <a:r>
              <a:rPr lang="ar-IQ" sz="3200" b="1" dirty="0" smtClean="0">
                <a:solidFill>
                  <a:srgbClr val="FF0000"/>
                </a:solidFill>
              </a:rPr>
              <a:t>- المرحلة الثالثة </a:t>
            </a:r>
            <a:r>
              <a:rPr lang="ar-IQ" sz="3200" b="1" dirty="0" smtClean="0">
                <a:solidFill>
                  <a:srgbClr val="FF0000"/>
                </a:solidFill>
              </a:rPr>
              <a:t>–</a:t>
            </a:r>
          </a:p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 </a:t>
            </a:r>
            <a:r>
              <a:rPr lang="ar-IQ" sz="3200" b="1" dirty="0" err="1" smtClean="0">
                <a:solidFill>
                  <a:srgbClr val="FF0000"/>
                </a:solidFill>
              </a:rPr>
              <a:t>م.م</a:t>
            </a:r>
            <a:r>
              <a:rPr lang="ar-IQ" sz="3200" b="1" dirty="0" smtClean="0">
                <a:solidFill>
                  <a:srgbClr val="FF0000"/>
                </a:solidFill>
              </a:rPr>
              <a:t>. نداء قاسم محمد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343891" y="43434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المحاضرة العاشرة  </a:t>
            </a:r>
          </a:p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 الكورس الثاني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3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</TotalTime>
  <Words>396</Words>
  <Application>Microsoft Office PowerPoint</Application>
  <PresentationFormat>عرض على الشاشة (3:4)‏</PresentationFormat>
  <Paragraphs>62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رحلة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6</cp:revision>
  <dcterms:created xsi:type="dcterms:W3CDTF">2021-06-14T07:58:12Z</dcterms:created>
  <dcterms:modified xsi:type="dcterms:W3CDTF">2021-06-14T08:56:32Z</dcterms:modified>
</cp:coreProperties>
</file>